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31"/>
  </p:notesMasterIdLst>
  <p:sldIdLst>
    <p:sldId id="256" r:id="rId2"/>
    <p:sldId id="413" r:id="rId3"/>
    <p:sldId id="257" r:id="rId4"/>
    <p:sldId id="258" r:id="rId5"/>
    <p:sldId id="259" r:id="rId6"/>
    <p:sldId id="260" r:id="rId7"/>
    <p:sldId id="261" r:id="rId8"/>
    <p:sldId id="415" r:id="rId9"/>
    <p:sldId id="262" r:id="rId10"/>
    <p:sldId id="414" r:id="rId11"/>
    <p:sldId id="263" r:id="rId12"/>
    <p:sldId id="264" r:id="rId13"/>
    <p:sldId id="265" r:id="rId14"/>
    <p:sldId id="418" r:id="rId15"/>
    <p:sldId id="335" r:id="rId16"/>
    <p:sldId id="378" r:id="rId17"/>
    <p:sldId id="379" r:id="rId18"/>
    <p:sldId id="380" r:id="rId19"/>
    <p:sldId id="422" r:id="rId20"/>
    <p:sldId id="387" r:id="rId21"/>
    <p:sldId id="419" r:id="rId22"/>
    <p:sldId id="420" r:id="rId23"/>
    <p:sldId id="421" r:id="rId24"/>
    <p:sldId id="388" r:id="rId25"/>
    <p:sldId id="389" r:id="rId26"/>
    <p:sldId id="390" r:id="rId27"/>
    <p:sldId id="391" r:id="rId28"/>
    <p:sldId id="394" r:id="rId29"/>
    <p:sldId id="266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Gill Sans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3159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3840">
          <p15:clr>
            <a:srgbClr val="A4A3A4"/>
          </p15:clr>
        </p15:guide>
        <p15:guide id="5" pos="575">
          <p15:clr>
            <a:srgbClr val="A4A3A4"/>
          </p15:clr>
        </p15:guide>
        <p15:guide id="6" pos="7105">
          <p15:clr>
            <a:srgbClr val="A4A3A4"/>
          </p15:clr>
        </p15:guide>
        <p15:guide id="7" pos="7408">
          <p15:clr>
            <a:srgbClr val="A4A3A4"/>
          </p15:clr>
        </p15:guide>
        <p15:guide id="8" pos="303">
          <p15:clr>
            <a:srgbClr val="A4A3A4"/>
          </p15:clr>
        </p15:guide>
        <p15:guide id="9" pos="1965">
          <p15:clr>
            <a:srgbClr val="A4A3A4"/>
          </p15:clr>
        </p15:guide>
        <p15:guide id="10" pos="5715">
          <p15:clr>
            <a:srgbClr val="A4A3A4"/>
          </p15:clr>
        </p15:guide>
        <p15:guide id="11" pos="4384">
          <p15:clr>
            <a:srgbClr val="A4A3A4"/>
          </p15:clr>
        </p15:guide>
        <p15:guide id="12" orient="horz" pos="3295">
          <p15:clr>
            <a:srgbClr val="A4A3A4"/>
          </p15:clr>
        </p15:guide>
        <p15:guide id="1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0AF604-DFFA-4530-AA7C-4B52BD4968FF}">
  <a:tblStyle styleId="{320AF604-DFFA-4530-AA7C-4B52BD4968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d1f232be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d1f232be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ed1f232be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108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d1f232be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ed1f232be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1ed1f232be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d1f232be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d1f232be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ed1f232be6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ed1f232be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ed1f232be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ed1f232be6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38a5c8b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a38a5c8b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a38a5c8b6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846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38a5c8b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2a38a5c8b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2a38a5c8b6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3d54f739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3d54f739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a3d54f7398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39d1a30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2a39d1a30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a39d1a30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395b176b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a395b176b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2a395b176b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39d1a30f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39d1a30f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a39d1a30fc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39d1a30f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39d1a30f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2a39d1a30fc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2788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d1f232be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d1f232be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ed1f232be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/>
            <a:rect l="l" t="t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/>
            <a:rect l="l" t="t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>
            <a:off x="8328248" y="6356350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">
  <p:cSld name="Section Header 2 w Photo">
    <p:bg>
      <p:bgPr>
        <a:solidFill>
          <a:schemeClr val="accen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2"/>
          <p:cNvSpPr>
            <a:spLocks noGrp="1"/>
          </p:cNvSpPr>
          <p:nvPr>
            <p:ph type="pic" idx="2"/>
          </p:nvPr>
        </p:nvSpPr>
        <p:spPr>
          <a:xfrm>
            <a:off x="3208844" y="1651909"/>
            <a:ext cx="7779006" cy="5206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ig Letters">
  <p:cSld name="Section Header - Big Letter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Calibri"/>
              <a:buNone/>
              <a:defRPr sz="11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139" name="Google Shape;139;p13"/>
            <p:cNvSpPr/>
            <p:nvPr/>
          </p:nvSpPr>
          <p:spPr>
            <a:xfrm>
              <a:off x="8329881" y="1"/>
              <a:ext cx="3862120" cy="4184987"/>
            </a:xfrm>
            <a:custGeom>
              <a:avLst/>
              <a:gdLst/>
              <a:ahLst/>
              <a:cxnLst/>
              <a:rect l="l" t="t" r="r" b="b"/>
              <a:pathLst>
                <a:path w="3862120" h="4184987" extrusionOk="0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7390509" y="0"/>
              <a:ext cx="4801492" cy="4017462"/>
            </a:xfrm>
            <a:custGeom>
              <a:avLst/>
              <a:gdLst/>
              <a:ahLst/>
              <a:cxnLst/>
              <a:rect l="l" t="t" r="r" b="b"/>
              <a:pathLst>
                <a:path w="4801492" h="4017462" extrusionOk="0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6831384" y="0"/>
              <a:ext cx="5360617" cy="3642236"/>
            </a:xfrm>
            <a:custGeom>
              <a:avLst/>
              <a:gdLst/>
              <a:ahLst/>
              <a:cxnLst/>
              <a:rect l="l" t="t" r="r" b="b"/>
              <a:pathLst>
                <a:path w="5360617" h="3642236" extrusionOk="0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1397987" y="3867634"/>
              <a:ext cx="794014" cy="1182847"/>
            </a:xfrm>
            <a:custGeom>
              <a:avLst/>
              <a:gdLst/>
              <a:ahLst/>
              <a:cxnLst/>
              <a:rect l="l" t="t" r="r" b="b"/>
              <a:pathLst>
                <a:path w="794014" h="1182847" extrusionOk="0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14"/>
          <p:cNvGrpSpPr/>
          <p:nvPr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148" name="Google Shape;148;p14"/>
            <p:cNvSpPr/>
            <p:nvPr/>
          </p:nvSpPr>
          <p:spPr>
            <a:xfrm>
              <a:off x="1490608" y="1750568"/>
              <a:ext cx="10103020" cy="5107432"/>
            </a:xfrm>
            <a:custGeom>
              <a:avLst/>
              <a:gdLst/>
              <a:ahLst/>
              <a:cxnLst/>
              <a:rect l="l" t="t" r="r" b="b"/>
              <a:pathLst>
                <a:path w="10103020" h="5107432" extrusionOk="0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695401" y="1241443"/>
              <a:ext cx="9953877" cy="5616559"/>
            </a:xfrm>
            <a:custGeom>
              <a:avLst/>
              <a:gdLst/>
              <a:ahLst/>
              <a:cxnLst/>
              <a:rect l="l" t="t" r="r" b="b"/>
              <a:pathLst>
                <a:path w="9953877" h="5616559" extrusionOk="0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4"/>
          <p:cNvSpPr txBox="1">
            <a:spLocks noGrp="1"/>
          </p:cNvSpPr>
          <p:nvPr>
            <p:ph type="body" idx="1"/>
          </p:nvPr>
        </p:nvSpPr>
        <p:spPr>
          <a:xfrm>
            <a:off x="983431" y="1988719"/>
            <a:ext cx="9505181" cy="36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2"/>
          </p:nvPr>
        </p:nvSpPr>
        <p:spPr>
          <a:xfrm>
            <a:off x="4035675" y="5880905"/>
            <a:ext cx="3400692" cy="64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14"/>
          <p:cNvSpPr/>
          <p:nvPr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 (bis)">
  <p:cSld name="Section Header 2 w Photo (bis)">
    <p:bg>
      <p:bgPr>
        <a:solidFill>
          <a:schemeClr val="accen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17"/>
          <p:cNvSpPr>
            <a:spLocks noGrp="1"/>
          </p:cNvSpPr>
          <p:nvPr>
            <p:ph type="pic" idx="2"/>
          </p:nvPr>
        </p:nvSpPr>
        <p:spPr>
          <a:xfrm>
            <a:off x="3208844" y="1651909"/>
            <a:ext cx="7779006" cy="5206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 Numbers">
  <p:cSld name="Title Only w Number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/>
            <a:rect l="l" t="t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/>
            <a:rect l="l" t="t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8328248" y="6356350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 rot="5400000">
            <a:off x="3785915" y="-1390922"/>
            <a:ext cx="4620171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89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">
  <p:cSld name="Section Header w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4"/>
          <p:cNvSpPr>
            <a:spLocks noGrp="1"/>
          </p:cNvSpPr>
          <p:nvPr>
            <p:ph type="pic" idx="2"/>
          </p:nvPr>
        </p:nvSpPr>
        <p:spPr>
          <a:xfrm>
            <a:off x="6831385" y="0"/>
            <a:ext cx="5360617" cy="36422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 (Dark)">
  <p:cSld name="Section Header w Photo (Dark)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CB2BA"/>
              </a:buClr>
              <a:buSzPts val="2400"/>
              <a:buNone/>
              <a:defRPr sz="24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6"/>
          <p:cNvSpPr>
            <a:spLocks noGrp="1"/>
          </p:cNvSpPr>
          <p:nvPr>
            <p:ph type="pic" idx="2"/>
          </p:nvPr>
        </p:nvSpPr>
        <p:spPr>
          <a:xfrm>
            <a:off x="6831385" y="0"/>
            <a:ext cx="5360617" cy="36422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6831384" y="0"/>
            <a:ext cx="5360617" cy="3642236"/>
          </a:xfrm>
          <a:custGeom>
            <a:avLst/>
            <a:gdLst/>
            <a:ahLst/>
            <a:cxnLst/>
            <a:rect l="l" t="t" r="r" b="b"/>
            <a:pathLst>
              <a:path w="5360617" h="3642236" extrusionOk="0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Dark)">
  <p:cSld name="Section Header (Dark)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CB2BA"/>
              </a:buClr>
              <a:buSzPts val="2400"/>
              <a:buNone/>
              <a:defRPr sz="24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6831384" y="0"/>
            <a:ext cx="5360617" cy="3642236"/>
          </a:xfrm>
          <a:custGeom>
            <a:avLst/>
            <a:gdLst/>
            <a:ahLst/>
            <a:cxnLst/>
            <a:rect l="l" t="t" r="r" b="b"/>
            <a:pathLst>
              <a:path w="5360617" h="3642236" extrusionOk="0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 Number (Dark)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4400"/>
              <a:buFont typeface="Calibri"/>
              <a:buNone/>
              <a:defRPr sz="4400">
                <a:solidFill>
                  <a:srgbClr val="DED9E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body" idx="1"/>
          </p:nvPr>
        </p:nvSpPr>
        <p:spPr>
          <a:xfrm>
            <a:off x="838200" y="2060848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D9E5"/>
              </a:buClr>
              <a:buSzPts val="3600"/>
              <a:buFont typeface="Calibri"/>
              <a:buChar char="•"/>
              <a:defRPr sz="3600">
                <a:solidFill>
                  <a:srgbClr val="DED9E5"/>
                </a:solidFill>
              </a:defRPr>
            </a:lvl1pPr>
            <a:lvl2pPr marL="914400" lvl="1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3200"/>
              <a:buFont typeface="Calibri"/>
              <a:buChar char="•"/>
              <a:defRPr sz="3200">
                <a:solidFill>
                  <a:srgbClr val="DED9E5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800"/>
              <a:buFont typeface="Calibri"/>
              <a:buChar char="•"/>
              <a:defRPr sz="2800">
                <a:solidFill>
                  <a:srgbClr val="DED9E5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 Number">
  <p:cSld name="Title and Content w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1"/>
          </p:nvPr>
        </p:nvSpPr>
        <p:spPr>
          <a:xfrm>
            <a:off x="838200" y="2060848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Char char="•"/>
              <a:defRPr sz="3600"/>
            </a:lvl1pPr>
            <a:lvl2pPr marL="914400" lvl="1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•"/>
              <a:defRPr sz="3200"/>
            </a:lvl2pPr>
            <a:lvl3pPr marL="1371600" lvl="2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  <a:defRPr sz="2800"/>
            </a:lvl3pPr>
            <a:lvl4pPr marL="1828800" lvl="3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10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2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1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ctrTitle"/>
          </p:nvPr>
        </p:nvSpPr>
        <p:spPr>
          <a:xfrm>
            <a:off x="2887900" y="2157425"/>
            <a:ext cx="6649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/>
              <a:t>Знакомство с Python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1"/>
          </p:nvPr>
        </p:nvSpPr>
        <p:spPr>
          <a:xfrm>
            <a:off x="3161928" y="4872917"/>
            <a:ext cx="586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lang="en-US"/>
              <a:t>Курс “Python для начинающих”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14DBDA-3BF2-43ED-B00E-48DC1CDC1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271" y="885303"/>
            <a:ext cx="3224061" cy="583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6" descr="Летающий цирк Монти Пайтона — Википедия">
            <a:extLst>
              <a:ext uri="{FF2B5EF4-FFF2-40B4-BE49-F238E27FC236}">
                <a16:creationId xmlns:a16="http://schemas.microsoft.com/office/drawing/2014/main" id="{241CDC5D-7A8D-4DE3-8604-2BB956494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2" y="3927059"/>
            <a:ext cx="1714500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BDFL - Benevolent Dictator For Life">
            <a:extLst>
              <a:ext uri="{FF2B5EF4-FFF2-40B4-BE49-F238E27FC236}">
                <a16:creationId xmlns:a16="http://schemas.microsoft.com/office/drawing/2014/main" id="{FCFA485E-31A3-4400-A41D-D275412FE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796" y="189154"/>
            <a:ext cx="2762250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C57FD5F-7A34-49A4-BA05-6276184B4F4A}"/>
              </a:ext>
            </a:extLst>
          </p:cNvPr>
          <p:cNvGrpSpPr/>
          <p:nvPr/>
        </p:nvGrpSpPr>
        <p:grpSpPr>
          <a:xfrm>
            <a:off x="8801579" y="1980309"/>
            <a:ext cx="3122146" cy="3893499"/>
            <a:chOff x="6989977" y="2685151"/>
            <a:chExt cx="3122146" cy="3893499"/>
          </a:xfrm>
        </p:grpSpPr>
        <p:pic>
          <p:nvPicPr>
            <p:cNvPr id="11" name="Рисунок 10" descr="https://proproprogs.ru/htm/python_base/files/python3-pervoe-znakomstvo-s-python-ustanovka-na-kompyuter.files/image001.jpg">
              <a:extLst>
                <a:ext uri="{FF2B5EF4-FFF2-40B4-BE49-F238E27FC236}">
                  <a16:creationId xmlns:a16="http://schemas.microsoft.com/office/drawing/2014/main" id="{72D75190-C124-452F-BD5A-AC49DA74FE76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977" y="2685151"/>
              <a:ext cx="3122146" cy="26428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" name="Picture 10" descr="Python Logo, symbol, meaning, history, PNG, brand">
              <a:extLst>
                <a:ext uri="{FF2B5EF4-FFF2-40B4-BE49-F238E27FC236}">
                  <a16:creationId xmlns:a16="http://schemas.microsoft.com/office/drawing/2014/main" id="{019148FD-1FFD-4F5E-BF21-295296F95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977" y="5328978"/>
              <a:ext cx="3122146" cy="12496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CF8C1874-B7EF-4105-A1AA-2052C4647CE0}"/>
              </a:ext>
            </a:extLst>
          </p:cNvPr>
          <p:cNvSpPr txBox="1">
            <a:spLocks/>
          </p:cNvSpPr>
          <p:nvPr/>
        </p:nvSpPr>
        <p:spPr>
          <a:xfrm>
            <a:off x="2424672" y="369706"/>
            <a:ext cx="9061450" cy="381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4400"/>
              <a:buFont typeface="Calibri"/>
              <a:buNone/>
              <a:defRPr sz="4400" b="1" i="0" u="none" strike="noStrike" cap="none">
                <a:solidFill>
                  <a:srgbClr val="DED9E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Создатель языка – </a:t>
            </a:r>
            <a:r>
              <a:rPr lang="en-US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Guido van Rossum</a:t>
            </a:r>
            <a:endParaRPr lang="ru-RU" sz="3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A65101-FE88-417B-B3A4-BEE765526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978" y="4644683"/>
            <a:ext cx="5566747" cy="20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Применение Python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body" idx="1"/>
          </p:nvPr>
        </p:nvSpPr>
        <p:spPr>
          <a:xfrm>
            <a:off x="291425" y="1614025"/>
            <a:ext cx="8781300" cy="41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10" dirty="0" err="1"/>
              <a:t>Анализ</a:t>
            </a:r>
            <a:r>
              <a:rPr lang="en-US" sz="2210" dirty="0"/>
              <a:t> </a:t>
            </a:r>
            <a:r>
              <a:rPr lang="en-US" sz="2210" dirty="0" err="1"/>
              <a:t>данных</a:t>
            </a:r>
            <a:r>
              <a:rPr lang="en-US" sz="2210" dirty="0"/>
              <a:t>: Python </a:t>
            </a:r>
            <a:r>
              <a:rPr lang="en-US" sz="2210" dirty="0" err="1"/>
              <a:t>используется</a:t>
            </a:r>
            <a:r>
              <a:rPr lang="en-US" sz="2210" dirty="0"/>
              <a:t> </a:t>
            </a:r>
            <a:r>
              <a:rPr lang="en-US" sz="2210" dirty="0" err="1"/>
              <a:t>для</a:t>
            </a:r>
            <a:r>
              <a:rPr lang="en-US" sz="2210" dirty="0"/>
              <a:t> </a:t>
            </a:r>
            <a:r>
              <a:rPr lang="en-US" sz="2210" dirty="0" err="1"/>
              <a:t>анализа</a:t>
            </a:r>
            <a:r>
              <a:rPr lang="en-US" sz="2210" dirty="0"/>
              <a:t> </a:t>
            </a:r>
            <a:r>
              <a:rPr lang="en-US" sz="2210" dirty="0" err="1"/>
              <a:t>больших</a:t>
            </a:r>
            <a:r>
              <a:rPr lang="en-US" sz="2210" dirty="0"/>
              <a:t> </a:t>
            </a:r>
            <a:r>
              <a:rPr lang="en-US" sz="2210" dirty="0" err="1"/>
              <a:t>объемов</a:t>
            </a:r>
            <a:r>
              <a:rPr lang="en-US" sz="2210" dirty="0"/>
              <a:t> </a:t>
            </a:r>
            <a:r>
              <a:rPr lang="en-US" sz="2210" dirty="0" err="1"/>
              <a:t>данных</a:t>
            </a:r>
            <a:r>
              <a:rPr lang="en-US" sz="2210" dirty="0"/>
              <a:t>, </a:t>
            </a:r>
            <a:r>
              <a:rPr lang="en-US" sz="2210" dirty="0" err="1"/>
              <a:t>создания</a:t>
            </a:r>
            <a:r>
              <a:rPr lang="en-US" sz="2210" dirty="0"/>
              <a:t> </a:t>
            </a:r>
            <a:r>
              <a:rPr lang="en-US" sz="2210" dirty="0" err="1"/>
              <a:t>статистических</a:t>
            </a:r>
            <a:r>
              <a:rPr lang="en-US" sz="2210" dirty="0"/>
              <a:t> </a:t>
            </a:r>
            <a:r>
              <a:rPr lang="en-US" sz="2210" dirty="0" err="1"/>
              <a:t>моделей</a:t>
            </a:r>
            <a:r>
              <a:rPr lang="en-US" sz="2210" dirty="0"/>
              <a:t>, </a:t>
            </a:r>
            <a:r>
              <a:rPr lang="en-US" sz="2210" dirty="0" err="1"/>
              <a:t>визуализации</a:t>
            </a:r>
            <a:r>
              <a:rPr lang="en-US" sz="2210" dirty="0"/>
              <a:t> </a:t>
            </a:r>
            <a:r>
              <a:rPr lang="en-US" sz="2210" dirty="0" err="1"/>
              <a:t>данных</a:t>
            </a:r>
            <a:r>
              <a:rPr lang="en-US" sz="2210" dirty="0"/>
              <a:t> и </a:t>
            </a:r>
            <a:r>
              <a:rPr lang="en-US" sz="2210" dirty="0" err="1"/>
              <a:t>машинного</a:t>
            </a:r>
            <a:r>
              <a:rPr lang="en-US" sz="2210" dirty="0"/>
              <a:t> </a:t>
            </a:r>
            <a:r>
              <a:rPr lang="en-US" sz="2210" dirty="0" err="1"/>
              <a:t>обучения</a:t>
            </a:r>
            <a:r>
              <a:rPr lang="en-US" sz="2210" dirty="0"/>
              <a:t>.</a:t>
            </a:r>
            <a:endParaRPr sz="2210" dirty="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10" dirty="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10" dirty="0" err="1"/>
              <a:t>Разработка</a:t>
            </a:r>
            <a:r>
              <a:rPr lang="en-US" sz="2210" dirty="0"/>
              <a:t> </a:t>
            </a:r>
            <a:r>
              <a:rPr lang="en-US" sz="2210" dirty="0" err="1"/>
              <a:t>веб-приложений</a:t>
            </a:r>
            <a:r>
              <a:rPr lang="en-US" sz="2210" dirty="0"/>
              <a:t>: С </a:t>
            </a:r>
            <a:r>
              <a:rPr lang="en-US" sz="2210" dirty="0" err="1"/>
              <a:t>помощью</a:t>
            </a:r>
            <a:r>
              <a:rPr lang="en-US" sz="2210" dirty="0"/>
              <a:t> </a:t>
            </a:r>
            <a:r>
              <a:rPr lang="en-US" sz="2210" dirty="0" err="1"/>
              <a:t>фреймворков</a:t>
            </a:r>
            <a:r>
              <a:rPr lang="en-US" sz="2210" dirty="0"/>
              <a:t>, </a:t>
            </a:r>
            <a:r>
              <a:rPr lang="en-US" sz="2210" dirty="0" err="1"/>
              <a:t>таких</a:t>
            </a:r>
            <a:r>
              <a:rPr lang="en-US" sz="2210" dirty="0"/>
              <a:t> </a:t>
            </a:r>
            <a:r>
              <a:rPr lang="en-US" sz="2210" dirty="0" err="1"/>
              <a:t>как</a:t>
            </a:r>
            <a:r>
              <a:rPr lang="en-US" sz="2210" dirty="0"/>
              <a:t> Django и </a:t>
            </a:r>
            <a:r>
              <a:rPr lang="en-US" sz="2210" dirty="0" err="1"/>
              <a:t>Fastapi</a:t>
            </a:r>
            <a:r>
              <a:rPr lang="en-US" sz="2210" dirty="0"/>
              <a:t>, Python </a:t>
            </a:r>
            <a:r>
              <a:rPr lang="en-US" sz="2210" dirty="0" err="1"/>
              <a:t>используется</a:t>
            </a:r>
            <a:r>
              <a:rPr lang="en-US" sz="2210" dirty="0"/>
              <a:t> </a:t>
            </a:r>
            <a:r>
              <a:rPr lang="en-US" sz="2210" dirty="0" err="1"/>
              <a:t>для</a:t>
            </a:r>
            <a:r>
              <a:rPr lang="en-US" sz="2210" dirty="0"/>
              <a:t> </a:t>
            </a:r>
            <a:r>
              <a:rPr lang="en-US" sz="2210" dirty="0" err="1"/>
              <a:t>создания</a:t>
            </a:r>
            <a:r>
              <a:rPr lang="en-US" sz="2210" dirty="0"/>
              <a:t> </a:t>
            </a:r>
            <a:r>
              <a:rPr lang="en-US" sz="2210" dirty="0" err="1"/>
              <a:t>веб-приложений</a:t>
            </a:r>
            <a:r>
              <a:rPr lang="en-US" sz="2210" dirty="0"/>
              <a:t>, </a:t>
            </a:r>
            <a:r>
              <a:rPr lang="en-US" sz="2210" dirty="0" err="1"/>
              <a:t>включая</a:t>
            </a:r>
            <a:r>
              <a:rPr lang="en-US" sz="2210" dirty="0"/>
              <a:t> </a:t>
            </a:r>
            <a:r>
              <a:rPr lang="en-US" sz="2210" dirty="0" err="1"/>
              <a:t>сайты</a:t>
            </a:r>
            <a:r>
              <a:rPr lang="en-US" sz="2210" dirty="0"/>
              <a:t>, </a:t>
            </a:r>
            <a:r>
              <a:rPr lang="en-US" sz="2210" dirty="0" err="1"/>
              <a:t>веб-сервисы</a:t>
            </a:r>
            <a:r>
              <a:rPr lang="en-US" sz="2210" dirty="0"/>
              <a:t> и RESTful API.</a:t>
            </a:r>
            <a:endParaRPr sz="2210" dirty="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10" dirty="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10" dirty="0" err="1"/>
              <a:t>Автоматизация</a:t>
            </a:r>
            <a:r>
              <a:rPr lang="en-US" sz="2210" dirty="0"/>
              <a:t> </a:t>
            </a:r>
            <a:r>
              <a:rPr lang="en-US" sz="2210" dirty="0" err="1"/>
              <a:t>задач</a:t>
            </a:r>
            <a:r>
              <a:rPr lang="en-US" sz="2210" dirty="0"/>
              <a:t>: Python </a:t>
            </a:r>
            <a:r>
              <a:rPr lang="en-US" sz="2210" dirty="0" err="1"/>
              <a:t>позволяет</a:t>
            </a:r>
            <a:r>
              <a:rPr lang="en-US" sz="2210" dirty="0"/>
              <a:t> </a:t>
            </a:r>
            <a:r>
              <a:rPr lang="en-US" sz="2210" dirty="0" err="1"/>
              <a:t>создавать</a:t>
            </a:r>
            <a:r>
              <a:rPr lang="en-US" sz="2210" dirty="0"/>
              <a:t> </a:t>
            </a:r>
            <a:r>
              <a:rPr lang="en-US" sz="2210" dirty="0" err="1"/>
              <a:t>скрипты</a:t>
            </a:r>
            <a:r>
              <a:rPr lang="en-US" sz="2210" dirty="0"/>
              <a:t> </a:t>
            </a:r>
            <a:r>
              <a:rPr lang="en-US" sz="2210" dirty="0" err="1"/>
              <a:t>для</a:t>
            </a:r>
            <a:r>
              <a:rPr lang="en-US" sz="2210" dirty="0"/>
              <a:t> </a:t>
            </a:r>
            <a:r>
              <a:rPr lang="en-US" sz="2210" dirty="0" err="1"/>
              <a:t>автоматизации</a:t>
            </a:r>
            <a:r>
              <a:rPr lang="en-US" sz="2210" dirty="0"/>
              <a:t> </a:t>
            </a:r>
            <a:r>
              <a:rPr lang="en-US" sz="2210" dirty="0" err="1"/>
              <a:t>рутиных</a:t>
            </a:r>
            <a:r>
              <a:rPr lang="en-US" sz="2210" dirty="0"/>
              <a:t> </a:t>
            </a:r>
            <a:r>
              <a:rPr lang="en-US" sz="2210" dirty="0" err="1"/>
              <a:t>задач</a:t>
            </a:r>
            <a:r>
              <a:rPr lang="en-US" sz="2210" dirty="0"/>
              <a:t>, </a:t>
            </a:r>
            <a:r>
              <a:rPr lang="en-US" sz="2210" dirty="0" err="1"/>
              <a:t>обработки</a:t>
            </a:r>
            <a:r>
              <a:rPr lang="en-US" sz="2210" dirty="0"/>
              <a:t> </a:t>
            </a:r>
            <a:r>
              <a:rPr lang="en-US" sz="2210" dirty="0" err="1"/>
              <a:t>файлов</a:t>
            </a:r>
            <a:r>
              <a:rPr lang="en-US" sz="2210" dirty="0"/>
              <a:t>, </a:t>
            </a:r>
            <a:r>
              <a:rPr lang="en-US" sz="2210" dirty="0" err="1"/>
              <a:t>управления</a:t>
            </a:r>
            <a:r>
              <a:rPr lang="en-US" sz="2210" dirty="0"/>
              <a:t> </a:t>
            </a:r>
            <a:r>
              <a:rPr lang="en-US" sz="2210" dirty="0" err="1"/>
              <a:t>данными</a:t>
            </a:r>
            <a:r>
              <a:rPr lang="en-US" sz="2210" dirty="0"/>
              <a:t> и </a:t>
            </a:r>
            <a:r>
              <a:rPr lang="en-US" sz="2210" dirty="0" err="1"/>
              <a:t>процессами</a:t>
            </a:r>
            <a:r>
              <a:rPr lang="en-US" sz="2210" dirty="0"/>
              <a:t>.</a:t>
            </a:r>
            <a:endParaRPr sz="2210" dirty="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10" dirty="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10" dirty="0" err="1"/>
              <a:t>Искусственный</a:t>
            </a:r>
            <a:r>
              <a:rPr lang="en-US" sz="2210" dirty="0"/>
              <a:t> </a:t>
            </a:r>
            <a:r>
              <a:rPr lang="en-US" sz="2210" dirty="0" err="1"/>
              <a:t>интеллект</a:t>
            </a:r>
            <a:r>
              <a:rPr lang="en-US" sz="2210" dirty="0"/>
              <a:t> и </a:t>
            </a:r>
            <a:r>
              <a:rPr lang="en-US" sz="2210" dirty="0" err="1"/>
              <a:t>машинное</a:t>
            </a:r>
            <a:r>
              <a:rPr lang="en-US" sz="2210" dirty="0"/>
              <a:t> </a:t>
            </a:r>
            <a:r>
              <a:rPr lang="en-US" sz="2210" dirty="0" err="1"/>
              <a:t>обучение</a:t>
            </a:r>
            <a:r>
              <a:rPr lang="en-US" sz="2210" dirty="0"/>
              <a:t>: Python </a:t>
            </a:r>
            <a:r>
              <a:rPr lang="en-US" sz="2210" dirty="0" err="1"/>
              <a:t>широко</a:t>
            </a:r>
            <a:r>
              <a:rPr lang="en-US" sz="2210" dirty="0"/>
              <a:t> </a:t>
            </a:r>
            <a:r>
              <a:rPr lang="en-US" sz="2210" dirty="0" err="1"/>
              <a:t>применяется</a:t>
            </a:r>
            <a:r>
              <a:rPr lang="en-US" sz="2210" dirty="0"/>
              <a:t> в </a:t>
            </a:r>
            <a:r>
              <a:rPr lang="en-US" sz="2210" dirty="0" err="1"/>
              <a:t>области</a:t>
            </a:r>
            <a:r>
              <a:rPr lang="en-US" sz="2210" dirty="0"/>
              <a:t> </a:t>
            </a:r>
            <a:r>
              <a:rPr lang="en-US" sz="2210" dirty="0" err="1"/>
              <a:t>искусственного</a:t>
            </a:r>
            <a:r>
              <a:rPr lang="en-US" sz="2210" dirty="0"/>
              <a:t> </a:t>
            </a:r>
            <a:r>
              <a:rPr lang="en-US" sz="2210" dirty="0" err="1"/>
              <a:t>интеллекта</a:t>
            </a:r>
            <a:r>
              <a:rPr lang="en-US" sz="2210" dirty="0"/>
              <a:t> и </a:t>
            </a:r>
            <a:r>
              <a:rPr lang="en-US" sz="2210" dirty="0" err="1"/>
              <a:t>машинного</a:t>
            </a:r>
            <a:r>
              <a:rPr lang="en-US" sz="2210" dirty="0"/>
              <a:t> </a:t>
            </a:r>
            <a:r>
              <a:rPr lang="en-US" sz="2210" dirty="0" err="1"/>
              <a:t>обучения</a:t>
            </a:r>
            <a:r>
              <a:rPr lang="en-US" sz="2210" dirty="0"/>
              <a:t> </a:t>
            </a:r>
            <a:r>
              <a:rPr lang="en-US" sz="2210" dirty="0" err="1"/>
              <a:t>для</a:t>
            </a:r>
            <a:r>
              <a:rPr lang="en-US" sz="2210" dirty="0"/>
              <a:t> </a:t>
            </a:r>
            <a:r>
              <a:rPr lang="en-US" sz="2210" dirty="0" err="1"/>
              <a:t>создания</a:t>
            </a:r>
            <a:r>
              <a:rPr lang="en-US" sz="2210" dirty="0"/>
              <a:t> </a:t>
            </a:r>
            <a:r>
              <a:rPr lang="en-US" sz="2210" dirty="0" err="1"/>
              <a:t>моделей</a:t>
            </a:r>
            <a:r>
              <a:rPr lang="en-US" sz="2210" dirty="0"/>
              <a:t>, </a:t>
            </a:r>
            <a:r>
              <a:rPr lang="en-US" sz="2210" dirty="0" err="1"/>
              <a:t>обучения</a:t>
            </a:r>
            <a:r>
              <a:rPr lang="en-US" sz="2210" dirty="0"/>
              <a:t> и </a:t>
            </a:r>
            <a:r>
              <a:rPr lang="en-US" sz="2210" dirty="0" err="1"/>
              <a:t>анализа</a:t>
            </a:r>
            <a:r>
              <a:rPr lang="en-US" sz="2210" dirty="0"/>
              <a:t> </a:t>
            </a:r>
            <a:r>
              <a:rPr lang="en-US" sz="2210" dirty="0" err="1"/>
              <a:t>данных</a:t>
            </a:r>
            <a:r>
              <a:rPr lang="en-US" sz="2210" dirty="0"/>
              <a:t>.</a:t>
            </a:r>
            <a:endParaRPr sz="2210" dirty="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endParaRPr sz="2210" dirty="0"/>
          </a:p>
        </p:txBody>
      </p:sp>
      <p:sp>
        <p:nvSpPr>
          <p:cNvPr id="294" name="Google Shape;29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Применение Python</a:t>
            </a:r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body" idx="1"/>
          </p:nvPr>
        </p:nvSpPr>
        <p:spPr>
          <a:xfrm>
            <a:off x="291425" y="1614025"/>
            <a:ext cx="8781300" cy="479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10"/>
              <a:t>Научные и инженерные расчеты: Python используется для численных вычислений, моделирования, решения уравнений и создания графиков.</a:t>
            </a:r>
            <a:endParaRPr sz="22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10"/>
              <a:t>Разработка игр: С помощью библиотек, таких как Pygame, Python используется для создания игр и развлекательного программного обеспечения.</a:t>
            </a:r>
            <a:endParaRPr sz="22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10"/>
              <a:t>Обработка текста и регулярные выражения: Python может помочь в обработке и анализе текстовых данных с использованием мощных инструментов для работы с регулярными выражениями.</a:t>
            </a:r>
            <a:endParaRPr sz="22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endParaRPr sz="22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10"/>
              <a:t>Скриптинг и администрирование: Python может быть использован для написания скриптов для автоматизации системного администрирования, управления серверами и сетевыми устройствами.</a:t>
            </a:r>
            <a:endParaRPr sz="2210"/>
          </a:p>
        </p:txBody>
      </p:sp>
      <p:sp>
        <p:nvSpPr>
          <p:cNvPr id="302" name="Google Shape;30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Кто использует  Python</a:t>
            </a: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body" idx="1"/>
          </p:nvPr>
        </p:nvSpPr>
        <p:spPr>
          <a:xfrm>
            <a:off x="291425" y="1614025"/>
            <a:ext cx="8781300" cy="479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Data Scientist / Аналитик данных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Разработчик веб-приложений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Инженер машинного обучения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Инженер по автоматизации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Системный администратор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Разработчик игр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Инженер по тестированию программного обеспечения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Исследователь / Ученый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Разработчик искусственного интеллекта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610"/>
              <a:t>- Финансовый аналитик</a:t>
            </a:r>
            <a:endParaRPr sz="2610"/>
          </a:p>
          <a:p>
            <a:pPr marL="0" lvl="0" indent="0" algn="l" rtl="0">
              <a:lnSpc>
                <a:spcPct val="70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2210"/>
          </a:p>
        </p:txBody>
      </p:sp>
      <p:sp>
        <p:nvSpPr>
          <p:cNvPr id="310" name="Google Shape;31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402E1-B803-4959-A5AC-D8061B7B0C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495300"/>
            <a:ext cx="9499600" cy="5765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53054B-AFF1-46FC-9A73-27D3B16E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19" y="2832100"/>
            <a:ext cx="2250309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2" y="331594"/>
            <a:ext cx="9062089" cy="1252911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6" name="Рисунок 5" descr="https://proproprogs.ru/htm/python_base/files/python3-peremennye-operator-prisvaivaniya-funkcii-type-i-id.files/image001.jpg">
            <a:extLst>
              <a:ext uri="{FF2B5EF4-FFF2-40B4-BE49-F238E27FC236}">
                <a16:creationId xmlns:a16="http://schemas.microsoft.com/office/drawing/2014/main" id="{018C7A31-CDF9-4F36-A486-BE6C75EC2B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1" y="2784432"/>
            <a:ext cx="7603957" cy="376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 descr="https://proproprogs.ru/htm/python_base/files/python3-peremennye-operator-prisvaivaniya-funkcii-type-i-id.files/image002.jpg">
            <a:extLst>
              <a:ext uri="{FF2B5EF4-FFF2-40B4-BE49-F238E27FC236}">
                <a16:creationId xmlns:a16="http://schemas.microsoft.com/office/drawing/2014/main" id="{27953A60-EC35-4315-B1BC-F67ABA99C8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7" y="1337100"/>
            <a:ext cx="3562350" cy="126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Стрелка: изогнутая вверх 4">
            <a:extLst>
              <a:ext uri="{FF2B5EF4-FFF2-40B4-BE49-F238E27FC236}">
                <a16:creationId xmlns:a16="http://schemas.microsoft.com/office/drawing/2014/main" id="{E37BC33B-C108-4733-B264-633AEB6960A1}"/>
              </a:ext>
            </a:extLst>
          </p:cNvPr>
          <p:cNvSpPr/>
          <p:nvPr/>
        </p:nvSpPr>
        <p:spPr>
          <a:xfrm flipV="1">
            <a:off x="4411579" y="1531521"/>
            <a:ext cx="1475873" cy="82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31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8" name="Рисунок 7" descr="https://proproprogs.ru/htm/python_base/files/python3-peremennye-operator-prisvaivaniya-funkcii-type-i-id.files/image003.jpg">
            <a:extLst>
              <a:ext uri="{FF2B5EF4-FFF2-40B4-BE49-F238E27FC236}">
                <a16:creationId xmlns:a16="http://schemas.microsoft.com/office/drawing/2014/main" id="{40ED71A0-C8A4-4742-BEBA-D51938CCB2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3" y="4284550"/>
            <a:ext cx="3840147" cy="198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https://proproprogs.ru/htm/python_base/files/python3-peremennye-operator-prisvaivaniya-funkcii-type-i-id.files/image002.jpg">
            <a:extLst>
              <a:ext uri="{FF2B5EF4-FFF2-40B4-BE49-F238E27FC236}">
                <a16:creationId xmlns:a16="http://schemas.microsoft.com/office/drawing/2014/main" id="{F0D52634-8A40-4FF1-AAC5-57A1A1D2D5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59429"/>
            <a:ext cx="4725940" cy="1797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92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5" name="Рисунок 4" descr="https://proproprogs.ru/htm/python_base/files/python3-peremennye-operator-prisvaivaniya-funkcii-type-i-id.files/image005.jpg">
            <a:extLst>
              <a:ext uri="{FF2B5EF4-FFF2-40B4-BE49-F238E27FC236}">
                <a16:creationId xmlns:a16="http://schemas.microsoft.com/office/drawing/2014/main" id="{9D1A1AB4-DBAC-4E9E-AADE-5902145166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2" y="1331496"/>
            <a:ext cx="5775158" cy="237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 descr="https://proproprogs.ru/htm/python_base/files/python3-peremennye-operator-prisvaivaniya-funkcii-type-i-id.files/image006.jpg">
            <a:extLst>
              <a:ext uri="{FF2B5EF4-FFF2-40B4-BE49-F238E27FC236}">
                <a16:creationId xmlns:a16="http://schemas.microsoft.com/office/drawing/2014/main" id="{9162E1CA-CC90-45A1-B04A-15BE276BD29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1" y="4311316"/>
            <a:ext cx="5213683" cy="188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25951B1-8A71-4FF6-8036-37267EBED68E}"/>
              </a:ext>
            </a:extLst>
          </p:cNvPr>
          <p:cNvSpPr txBox="1">
            <a:spLocks/>
          </p:cNvSpPr>
          <p:nvPr/>
        </p:nvSpPr>
        <p:spPr>
          <a:xfrm>
            <a:off x="721896" y="5182624"/>
            <a:ext cx="4977510" cy="6877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Каскадное присваивание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67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25951B1-8A71-4FF6-8036-37267EBED68E}"/>
              </a:ext>
            </a:extLst>
          </p:cNvPr>
          <p:cNvSpPr txBox="1">
            <a:spLocks/>
          </p:cNvSpPr>
          <p:nvPr/>
        </p:nvSpPr>
        <p:spPr>
          <a:xfrm>
            <a:off x="721895" y="5182624"/>
            <a:ext cx="6254599" cy="12058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Множественное присваивание</a:t>
            </a:r>
            <a:endParaRPr lang="ru-RU" dirty="0"/>
          </a:p>
        </p:txBody>
      </p:sp>
      <p:pic>
        <p:nvPicPr>
          <p:cNvPr id="8" name="Рисунок 7" descr="https://proproprogs.ru/htm/python_base/files/python3-peremennye-operator-prisvaivaniya-funkcii-type-i-id.files/image007.jpg">
            <a:extLst>
              <a:ext uri="{FF2B5EF4-FFF2-40B4-BE49-F238E27FC236}">
                <a16:creationId xmlns:a16="http://schemas.microsoft.com/office/drawing/2014/main" id="{04CD5367-85F4-473D-83D9-B5B7BF746C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26" y="1935678"/>
            <a:ext cx="6254599" cy="221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95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EEDE33-CA2A-49BF-A8B2-03A77DAD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57411"/>
            <a:ext cx="10071100" cy="48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B2FE2A2-DA2B-4F27-B0E1-47B1E011F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94" y="449525"/>
            <a:ext cx="2377685" cy="369172"/>
          </a:xfrm>
        </p:spPr>
        <p:txBody>
          <a:bodyPr>
            <a:normAutofit/>
          </a:bodyPr>
          <a:lstStyle/>
          <a:p>
            <a:r>
              <a:rPr lang="ru-RU" sz="1800" dirty="0">
                <a:solidFill>
                  <a:srgbClr val="FFFF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67ED44-7063-4596-A822-D6D06F93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50" y="294821"/>
            <a:ext cx="6060850" cy="612041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9C3E028-963E-4DEF-833B-A9EDCB9142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41754" r="3169" b="20842"/>
          <a:stretch/>
        </p:blipFill>
        <p:spPr>
          <a:xfrm>
            <a:off x="163629" y="3595374"/>
            <a:ext cx="5897222" cy="28198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ACED4C3-20A0-4FA9-8C56-4D2D46298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532" y="251640"/>
            <a:ext cx="1984979" cy="25632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Текст 2">
            <a:extLst>
              <a:ext uri="{FF2B5EF4-FFF2-40B4-BE49-F238E27FC236}">
                <a16:creationId xmlns:a16="http://schemas.microsoft.com/office/drawing/2014/main" id="{4EA18BB0-4D58-4634-996F-2F6CDB3A078E}"/>
              </a:ext>
            </a:extLst>
          </p:cNvPr>
          <p:cNvSpPr txBox="1">
            <a:spLocks/>
          </p:cNvSpPr>
          <p:nvPr/>
        </p:nvSpPr>
        <p:spPr>
          <a:xfrm>
            <a:off x="515294" y="2814920"/>
            <a:ext cx="7810213" cy="89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ru-RU" sz="3200" dirty="0">
                <a:solidFill>
                  <a:srgbClr val="FFFF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Серов Николай Евгеньевич</a:t>
            </a:r>
          </a:p>
        </p:txBody>
      </p:sp>
    </p:spTree>
    <p:extLst>
      <p:ext uri="{BB962C8B-B14F-4D97-AF65-F5344CB8AC3E}">
        <p14:creationId xmlns:p14="http://schemas.microsoft.com/office/powerpoint/2010/main" val="1566466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E65BC46-ECD3-4E91-8F50-46284EBD2DAD}"/>
              </a:ext>
            </a:extLst>
          </p:cNvPr>
          <p:cNvSpPr/>
          <p:nvPr/>
        </p:nvSpPr>
        <p:spPr>
          <a:xfrm>
            <a:off x="677334" y="1399634"/>
            <a:ext cx="9333566" cy="452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Правильные имена переменных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800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Имена следует брать существительными (отвечают на вопросы: кто, что).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800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Имена должны быть осмысленными и отражать суть данных.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800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Допустимые символы в именах: первый символ – любая буква латинского алфавита a-z, A-Z и символ подчеркивания _. В качестве второго и последующих символов еще цифры 0-9.</a:t>
            </a:r>
            <a:endParaRPr lang="ru-RU" sz="24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81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484A5-52C3-4AE0-A551-0AA933C6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457122"/>
            <a:ext cx="9949698" cy="49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37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9E4650-722C-4A4B-A3FE-847B1560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4" y="1404975"/>
            <a:ext cx="8326012" cy="4372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F34732-AF9A-4627-8FE6-DC85B71B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94" y="3033529"/>
            <a:ext cx="7846006" cy="2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4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5BB999-D43E-412B-94A4-44F0577C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87500"/>
            <a:ext cx="9449640" cy="46311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46CEF7-DC25-441F-B671-06CE0708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298" y="4472710"/>
            <a:ext cx="1692057" cy="1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7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Неизменяемые типы данных: </a:t>
            </a:r>
            <a:r>
              <a:rPr lang="ru-RU" dirty="0" err="1">
                <a:solidFill>
                  <a:srgbClr val="004777"/>
                </a:solidFill>
                <a:latin typeface="Yandex Sans Text Light" panose="02000000000000000000" pitchFamily="2" charset="-52"/>
              </a:rPr>
              <a:t>int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solidFill>
                  <a:srgbClr val="004777"/>
                </a:solidFill>
                <a:latin typeface="Yandex Sans Text Light" panose="02000000000000000000" pitchFamily="2" charset="-52"/>
              </a:rPr>
              <a:t>float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solidFill>
                  <a:srgbClr val="004777"/>
                </a:solidFill>
                <a:latin typeface="Yandex Sans Text Light" panose="02000000000000000000" pitchFamily="2" charset="-52"/>
              </a:rPr>
              <a:t>str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solidFill>
                  <a:srgbClr val="004777"/>
                </a:solidFill>
                <a:latin typeface="Yandex Sans Text Light" panose="02000000000000000000" pitchFamily="2" charset="-52"/>
              </a:rPr>
              <a:t>bool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E65BC46-ECD3-4E91-8F50-46284EBD2DAD}"/>
              </a:ext>
            </a:extLst>
          </p:cNvPr>
          <p:cNvSpPr/>
          <p:nvPr/>
        </p:nvSpPr>
        <p:spPr>
          <a:xfrm>
            <a:off x="677334" y="1399634"/>
            <a:ext cx="9333566" cy="3588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Правильные имена переменных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Yandex Sans Text Light" panose="020000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800" b="1" dirty="0">
              <a:solidFill>
                <a:schemeClr val="accent6">
                  <a:lumMod val="75000"/>
                </a:schemeClr>
              </a:solidFill>
              <a:latin typeface="Yandex Sans Text Light" panose="020000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msg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"Сообщение"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39E411-E821-4E6A-8ABF-6B9DA34C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" t="26171" r="5232" b="17544"/>
          <a:stretch/>
        </p:blipFill>
        <p:spPr>
          <a:xfrm>
            <a:off x="2850406" y="3188460"/>
            <a:ext cx="8787357" cy="26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E65BC46-ECD3-4E91-8F50-46284EBD2DAD}"/>
              </a:ext>
            </a:extLst>
          </p:cNvPr>
          <p:cNvSpPr/>
          <p:nvPr/>
        </p:nvSpPr>
        <p:spPr>
          <a:xfrm>
            <a:off x="321074" y="1096019"/>
            <a:ext cx="9333566" cy="3024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Три базовых типа для представления чисел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Yandex Sans Text Light" panose="020000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для целочисленных значений;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для вещественных;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для комплексных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598A413-F18C-44C2-8751-73A21CD521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78678" y="2861887"/>
          <a:ext cx="5581014" cy="34127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8366">
                  <a:extLst>
                    <a:ext uri="{9D8B030D-6E8A-4147-A177-3AD203B41FA5}">
                      <a16:colId xmlns:a16="http://schemas.microsoft.com/office/drawing/2014/main" val="3705005494"/>
                    </a:ext>
                  </a:extLst>
                </a:gridCol>
                <a:gridCol w="2471211">
                  <a:extLst>
                    <a:ext uri="{9D8B030D-6E8A-4147-A177-3AD203B41FA5}">
                      <a16:colId xmlns:a16="http://schemas.microsoft.com/office/drawing/2014/main" val="1786571542"/>
                    </a:ext>
                  </a:extLst>
                </a:gridCol>
                <a:gridCol w="2161437">
                  <a:extLst>
                    <a:ext uri="{9D8B030D-6E8A-4147-A177-3AD203B41FA5}">
                      <a16:colId xmlns:a16="http://schemas.microsoft.com/office/drawing/2014/main" val="28904232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Тип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Длина на 32 bit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Длина на 64 bit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892719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ru-RU" sz="1200" dirty="0" err="1">
                          <a:effectLst/>
                        </a:rPr>
                        <a:t>nt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12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07218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float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186595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str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21+длина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37+длина </a:t>
                      </a:r>
                      <a:r>
                        <a:rPr lang="en-US" sz="1200">
                          <a:effectLst/>
                        </a:rPr>
                        <a:t>(49*)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326036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tuple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12+4*длина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24+8*длина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37440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list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20+4*длина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40+8*длина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118320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Set/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frozenset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(&lt;=5 элементов) 100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(&gt;5 элементов) 100+8*длина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(&lt;=5 элементов) 200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(&gt;5 элементов) 200+16*длина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572075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dict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(&lt;=5 элементов) 124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(&gt;5 элементов) 124+12*длина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 dirty="0">
                          <a:effectLst/>
                        </a:rPr>
                        <a:t>(&lt;=5 элементов) 248</a:t>
                      </a:r>
                      <a:br>
                        <a:rPr lang="ru-RU" sz="1200" dirty="0">
                          <a:effectLst/>
                        </a:rPr>
                      </a:br>
                      <a:r>
                        <a:rPr lang="ru-RU" sz="1200" dirty="0">
                          <a:effectLst/>
                        </a:rPr>
                        <a:t>(&gt;5 элементов) 248+24*длина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357616127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B948D13-3CA0-4C52-BB41-44A4FF3A2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360" y="28623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47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26" y="459177"/>
            <a:ext cx="9062089" cy="773800"/>
          </a:xfrm>
          <a:solidFill>
            <a:srgbClr val="FFFF00"/>
          </a:solidFill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Математические операции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FDD1F66-F6F0-4A66-82F2-F652FB9CDD5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20712" y="1935149"/>
          <a:ext cx="9350575" cy="4143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3" imgW="5940803" imgH="2632055" progId="Word.Document.12">
                  <p:embed/>
                </p:oleObj>
              </mc:Choice>
              <mc:Fallback>
                <p:oleObj name="Document" r:id="rId3" imgW="5940803" imgH="2632055" progId="Word.Document.12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2FDD1F66-F6F0-4A66-82F2-F652FB9CD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0712" y="1935149"/>
                        <a:ext cx="9350575" cy="4143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194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26" y="459177"/>
            <a:ext cx="9062089" cy="773800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latin typeface="Yandex Sans Text Light" panose="02000000000000000000" pitchFamily="2" charset="-52"/>
              </a:rPr>
              <a:t>1</a:t>
            </a:r>
            <a:r>
              <a:rPr lang="ru-RU" dirty="0">
                <a:latin typeface="Yandex Sans Text Light" panose="02000000000000000000" pitchFamily="2" charset="-52"/>
              </a:rPr>
              <a:t>.3 Математические операции</a:t>
            </a:r>
          </a:p>
        </p:txBody>
      </p:sp>
      <p:pic>
        <p:nvPicPr>
          <p:cNvPr id="4" name="Рисунок 3" descr="https://proproprogs.ru/htm/python_base/files/python3-chislovye-tipy-arifmeticheskie-operacii.files/image001.jpg">
            <a:extLst>
              <a:ext uri="{FF2B5EF4-FFF2-40B4-BE49-F238E27FC236}">
                <a16:creationId xmlns:a16="http://schemas.microsoft.com/office/drawing/2014/main" id="{615953B5-501C-4903-94BF-B8D6B9C29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37" y="2046589"/>
            <a:ext cx="3871356" cy="35982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2D3C79-8DF4-4EC8-BE46-EF63262D1097}"/>
              </a:ext>
            </a:extLst>
          </p:cNvPr>
          <p:cNvSpPr/>
          <p:nvPr/>
        </p:nvSpPr>
        <p:spPr>
          <a:xfrm>
            <a:off x="1057513" y="2722635"/>
            <a:ext cx="1959191" cy="823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4400" dirty="0"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a = 2+3</a:t>
            </a:r>
            <a:endParaRPr lang="ru-R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70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26" y="459177"/>
            <a:ext cx="9062089" cy="1001488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ru-RU">
                <a:latin typeface="Yandex Sans Text Light" panose="02000000000000000000" pitchFamily="2" charset="-52"/>
              </a:rPr>
              <a:t>Введение </a:t>
            </a:r>
            <a:r>
              <a:rPr lang="ru-RU" dirty="0">
                <a:latin typeface="Yandex Sans Text Light" panose="02000000000000000000" pitchFamily="2" charset="-52"/>
              </a:rPr>
              <a:t>в строки. Ввод-вывод данных. Преобразование строк в числа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6CCBA9-401F-40FB-99C5-8045140E6A7E}"/>
              </a:ext>
            </a:extLst>
          </p:cNvPr>
          <p:cNvSpPr/>
          <p:nvPr/>
        </p:nvSpPr>
        <p:spPr>
          <a:xfrm>
            <a:off x="484826" y="2695675"/>
            <a:ext cx="104423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err="1"/>
              <a:t>text</a:t>
            </a:r>
            <a:r>
              <a:rPr lang="ru-RU" sz="4000" dirty="0"/>
              <a:t> = '''Я </a:t>
            </a:r>
            <a:r>
              <a:rPr lang="ru-RU" sz="4000" dirty="0" err="1"/>
              <a:t>Python</a:t>
            </a:r>
            <a:r>
              <a:rPr lang="ru-RU" sz="4000" dirty="0"/>
              <a:t> бы выучил только за то,</a:t>
            </a:r>
          </a:p>
          <a:p>
            <a:r>
              <a:rPr lang="ru-RU" sz="4000" dirty="0"/>
              <a:t>что есть популярные курсы.</a:t>
            </a:r>
          </a:p>
          <a:p>
            <a:r>
              <a:rPr lang="ru-RU" sz="4000" dirty="0"/>
              <a:t>Много хороших курсов!'''</a:t>
            </a:r>
          </a:p>
        </p:txBody>
      </p:sp>
    </p:spTree>
    <p:extLst>
      <p:ext uri="{BB962C8B-B14F-4D97-AF65-F5344CB8AC3E}">
        <p14:creationId xmlns:p14="http://schemas.microsoft.com/office/powerpoint/2010/main" val="4057423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>
            <a:spLocks noGrp="1"/>
          </p:cNvSpPr>
          <p:nvPr>
            <p:ph type="title"/>
          </p:nvPr>
        </p:nvSpPr>
        <p:spPr>
          <a:xfrm>
            <a:off x="763600" y="222456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Спасибо за внимание!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4400"/>
              <a:buFont typeface="Calibri"/>
              <a:buNone/>
            </a:pPr>
            <a:r>
              <a:rPr lang="en-US"/>
              <a:t>Программирование</a:t>
            </a: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481025" y="1798550"/>
            <a:ext cx="8086500" cy="4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Программирование</a:t>
            </a:r>
            <a:r>
              <a:rPr lang="en-US" sz="2400" dirty="0"/>
              <a:t> — </a:t>
            </a:r>
            <a:r>
              <a:rPr lang="en-US" sz="2400" dirty="0" err="1"/>
              <a:t>это</a:t>
            </a:r>
            <a:r>
              <a:rPr lang="en-US" sz="2400" dirty="0"/>
              <a:t> </a:t>
            </a:r>
            <a:r>
              <a:rPr lang="en-US" sz="2400" dirty="0" err="1"/>
              <a:t>процесс</a:t>
            </a:r>
            <a:r>
              <a:rPr lang="en-US" sz="2400" dirty="0"/>
              <a:t> </a:t>
            </a:r>
            <a:r>
              <a:rPr lang="en-US" sz="2400" dirty="0" err="1"/>
              <a:t>создания</a:t>
            </a:r>
            <a:r>
              <a:rPr lang="en-US" sz="2400" dirty="0"/>
              <a:t> </a:t>
            </a:r>
            <a:r>
              <a:rPr lang="en-US" sz="2400" dirty="0" err="1"/>
              <a:t>набора</a:t>
            </a:r>
            <a:r>
              <a:rPr lang="en-US" sz="2400" dirty="0"/>
              <a:t> </a:t>
            </a:r>
            <a:r>
              <a:rPr lang="en-US" sz="2400" dirty="0" err="1"/>
              <a:t>инструкций</a:t>
            </a:r>
            <a:r>
              <a:rPr lang="en-US" sz="2400" dirty="0"/>
              <a:t>, </a:t>
            </a:r>
            <a:r>
              <a:rPr lang="en-US" sz="2400" dirty="0" err="1"/>
              <a:t>которые</a:t>
            </a:r>
            <a:r>
              <a:rPr lang="en-US" sz="2400" dirty="0"/>
              <a:t> </a:t>
            </a:r>
            <a:r>
              <a:rPr lang="en-US" sz="2400" dirty="0" err="1"/>
              <a:t>компьютер</a:t>
            </a:r>
            <a:r>
              <a:rPr lang="en-US" sz="2400" dirty="0"/>
              <a:t> </a:t>
            </a:r>
            <a:r>
              <a:rPr lang="en-US" sz="2400" dirty="0" err="1"/>
              <a:t>может</a:t>
            </a:r>
            <a:r>
              <a:rPr lang="en-US" sz="2400" dirty="0"/>
              <a:t> </a:t>
            </a:r>
            <a:r>
              <a:rPr lang="en-US" sz="2400" dirty="0" err="1"/>
              <a:t>понять</a:t>
            </a:r>
            <a:r>
              <a:rPr lang="en-US" sz="2400" dirty="0"/>
              <a:t> и </a:t>
            </a:r>
            <a:r>
              <a:rPr lang="en-US" sz="2400" dirty="0" err="1"/>
              <a:t>выполнить</a:t>
            </a:r>
            <a:r>
              <a:rPr lang="en-US" sz="2400" dirty="0"/>
              <a:t>.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Оно</a:t>
            </a:r>
            <a:r>
              <a:rPr lang="en-US" sz="2400" dirty="0"/>
              <a:t> </a:t>
            </a:r>
            <a:r>
              <a:rPr lang="en-US" sz="2400" dirty="0" err="1"/>
              <a:t>включает</a:t>
            </a:r>
            <a:r>
              <a:rPr lang="en-US" sz="2400" dirty="0"/>
              <a:t> в </a:t>
            </a:r>
            <a:r>
              <a:rPr lang="en-US" sz="2400" dirty="0" err="1"/>
              <a:t>себя</a:t>
            </a:r>
            <a:r>
              <a:rPr lang="en-US" sz="2400" dirty="0"/>
              <a:t> </a:t>
            </a:r>
            <a:r>
              <a:rPr lang="en-US" sz="2400" dirty="0" err="1"/>
              <a:t>написание</a:t>
            </a:r>
            <a:r>
              <a:rPr lang="en-US" sz="2400" dirty="0"/>
              <a:t> </a:t>
            </a:r>
            <a:r>
              <a:rPr lang="en-US" sz="2400" dirty="0" err="1"/>
              <a:t>кода</a:t>
            </a:r>
            <a:r>
              <a:rPr lang="en-US" sz="2400" dirty="0"/>
              <a:t> с </a:t>
            </a:r>
            <a:r>
              <a:rPr lang="en-US" sz="2400" dirty="0" err="1"/>
              <a:t>использованием</a:t>
            </a:r>
            <a:r>
              <a:rPr lang="en-US" sz="2400" dirty="0"/>
              <a:t> </a:t>
            </a:r>
            <a:r>
              <a:rPr lang="en-US" sz="2400" dirty="0" err="1"/>
              <a:t>языка</a:t>
            </a:r>
            <a:r>
              <a:rPr lang="en-US" sz="2400" dirty="0"/>
              <a:t> </a:t>
            </a:r>
            <a:r>
              <a:rPr lang="en-US" sz="2400" dirty="0" err="1"/>
              <a:t>программирования</a:t>
            </a:r>
            <a:r>
              <a:rPr lang="en-US" sz="2400" dirty="0"/>
              <a:t> </a:t>
            </a:r>
            <a:r>
              <a:rPr lang="en-US" sz="2400" dirty="0" err="1"/>
              <a:t>для</a:t>
            </a:r>
            <a:r>
              <a:rPr lang="en-US" sz="2400" dirty="0"/>
              <a:t> </a:t>
            </a:r>
            <a:r>
              <a:rPr lang="en-US" sz="2400" dirty="0" err="1"/>
              <a:t>выполнения</a:t>
            </a:r>
            <a:r>
              <a:rPr lang="en-US" sz="2400" dirty="0"/>
              <a:t> </a:t>
            </a:r>
            <a:r>
              <a:rPr lang="en-US" sz="2400" dirty="0" err="1"/>
              <a:t>компьютером</a:t>
            </a:r>
            <a:r>
              <a:rPr lang="en-US" sz="2400" dirty="0"/>
              <a:t> </a:t>
            </a:r>
            <a:r>
              <a:rPr lang="en-US" sz="2400" dirty="0" err="1"/>
              <a:t>определенных</a:t>
            </a:r>
            <a:r>
              <a:rPr lang="en-US" sz="2400" dirty="0"/>
              <a:t> </a:t>
            </a:r>
            <a:r>
              <a:rPr lang="en-US" sz="2400" dirty="0" err="1"/>
              <a:t>действий</a:t>
            </a:r>
            <a:r>
              <a:rPr lang="en-US" sz="2400" dirty="0"/>
              <a:t>. </a:t>
            </a: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Программирование</a:t>
            </a:r>
            <a:r>
              <a:rPr lang="en-US" sz="2400" dirty="0"/>
              <a:t> </a:t>
            </a:r>
            <a:r>
              <a:rPr lang="en-US" sz="2400" dirty="0" err="1"/>
              <a:t>позволяет</a:t>
            </a:r>
            <a:r>
              <a:rPr lang="en-US" sz="2400" dirty="0"/>
              <a:t> </a:t>
            </a:r>
            <a:r>
              <a:rPr lang="en-US" sz="2400" dirty="0" err="1"/>
              <a:t>создавать</a:t>
            </a:r>
            <a:r>
              <a:rPr lang="en-US" sz="2400" dirty="0"/>
              <a:t> </a:t>
            </a:r>
            <a:r>
              <a:rPr lang="en-US" sz="2400" dirty="0" err="1"/>
              <a:t>программы</a:t>
            </a:r>
            <a:r>
              <a:rPr lang="en-US" sz="2400" dirty="0"/>
              <a:t>, </a:t>
            </a:r>
            <a:r>
              <a:rPr lang="en-US" sz="2400" dirty="0" err="1"/>
              <a:t>приложения</a:t>
            </a:r>
            <a:r>
              <a:rPr lang="en-US" sz="2400" dirty="0"/>
              <a:t> и </a:t>
            </a:r>
            <a:r>
              <a:rPr lang="en-US" sz="2400" dirty="0" err="1"/>
              <a:t>системы</a:t>
            </a:r>
            <a:r>
              <a:rPr lang="en-US" sz="2400" dirty="0"/>
              <a:t>, </a:t>
            </a:r>
            <a:r>
              <a:rPr lang="en-US" sz="2400" dirty="0" err="1"/>
              <a:t>автоматизировать</a:t>
            </a:r>
            <a:r>
              <a:rPr lang="en-US" sz="2400" dirty="0"/>
              <a:t> </a:t>
            </a:r>
            <a:r>
              <a:rPr lang="en-US" sz="2400" dirty="0" err="1"/>
              <a:t>процессы</a:t>
            </a:r>
            <a:r>
              <a:rPr lang="en-US" sz="2400" dirty="0"/>
              <a:t> и </a:t>
            </a:r>
            <a:r>
              <a:rPr lang="en-US" sz="2400" dirty="0" err="1"/>
              <a:t>разрабатывать</a:t>
            </a:r>
            <a:r>
              <a:rPr lang="en-US" sz="2400" dirty="0"/>
              <a:t> </a:t>
            </a:r>
            <a:r>
              <a:rPr lang="en-US" sz="2400" dirty="0" err="1"/>
              <a:t>новые</a:t>
            </a:r>
            <a:r>
              <a:rPr lang="en-US" sz="2400" dirty="0"/>
              <a:t> </a:t>
            </a:r>
            <a:r>
              <a:rPr lang="en-US" sz="2400" dirty="0" err="1"/>
              <a:t>технологии</a:t>
            </a:r>
            <a:r>
              <a:rPr lang="en-US" sz="2400" dirty="0"/>
              <a:t>.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44" name="Google Shape;24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Python</a:t>
            </a:r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481025" y="1924875"/>
            <a:ext cx="7717500" cy="41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Python читается как ПАЙТОН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Простой в изучении, имеет чистый и понятный синтаксис.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/>
              <a:t>Использование: Широко применяется в веб-разработке, научных вычислениях, анализе данных и автоматизации.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52" name="Google Shape;25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4400"/>
              <a:buFont typeface="Calibri"/>
              <a:buNone/>
            </a:pPr>
            <a:r>
              <a:rPr lang="en-US"/>
              <a:t>Программа на Python</a:t>
            </a:r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body" idx="1"/>
          </p:nvPr>
        </p:nvSpPr>
        <p:spPr>
          <a:xfrm>
            <a:off x="80500" y="2098125"/>
            <a:ext cx="8302500" cy="4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/>
              <a:t>Программа на С++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    std::cout &lt;&lt; "Hello, world!" &lt;&lt; std::endl;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30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5624325" y="1081375"/>
            <a:ext cx="5574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DED9E5"/>
                </a:solidFill>
                <a:latin typeface="Courier New"/>
                <a:ea typeface="Courier New"/>
                <a:cs typeface="Courier New"/>
                <a:sym typeface="Courier New"/>
              </a:rPr>
              <a:t>print("Hello, world!")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4400"/>
              <a:buFont typeface="Calibri"/>
              <a:buNone/>
            </a:pPr>
            <a:r>
              <a:rPr lang="en-US"/>
              <a:t>Сравнение языков</a:t>
            </a:r>
            <a:endParaRPr/>
          </a:p>
        </p:txBody>
      </p:sp>
      <p:sp>
        <p:nvSpPr>
          <p:cNvPr id="268" name="Google Shape;26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69" name="Google Shape;269;p28"/>
          <p:cNvSpPr txBox="1">
            <a:spLocks noGrp="1"/>
          </p:cNvSpPr>
          <p:nvPr>
            <p:ph type="body" idx="1"/>
          </p:nvPr>
        </p:nvSpPr>
        <p:spPr>
          <a:xfrm>
            <a:off x="481025" y="2060850"/>
            <a:ext cx="11279100" cy="456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console.log("Hello, world!");  </a:t>
            </a:r>
            <a:r>
              <a:rPr lang="en-US" sz="4400" b="1"/>
              <a:t>JavaScript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&lt;?php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echo "Hello, world!";        </a:t>
            </a:r>
            <a:r>
              <a:rPr lang="en-US" sz="4400" b="1"/>
              <a:t>PHP</a:t>
            </a:r>
            <a:endParaRPr sz="4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?&gt;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print("Hello, world!")       </a:t>
            </a:r>
            <a:r>
              <a:rPr lang="en-US" sz="4400" b="1"/>
              <a:t>Swift</a:t>
            </a:r>
            <a:endParaRPr sz="4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Интерпретатор</a:t>
            </a:r>
            <a:endParaRPr/>
          </a:p>
        </p:txBody>
      </p:sp>
      <p:sp>
        <p:nvSpPr>
          <p:cNvPr id="276" name="Google Shape;276;p29"/>
          <p:cNvSpPr txBox="1">
            <a:spLocks noGrp="1"/>
          </p:cNvSpPr>
          <p:nvPr>
            <p:ph type="body" idx="1"/>
          </p:nvPr>
        </p:nvSpPr>
        <p:spPr>
          <a:xfrm>
            <a:off x="838200" y="2060850"/>
            <a:ext cx="7020300" cy="41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Интерпретатор</a:t>
            </a:r>
            <a:r>
              <a:rPr lang="en-US" dirty="0"/>
              <a:t> </a:t>
            </a:r>
            <a:r>
              <a:rPr lang="en-US" dirty="0" err="1"/>
              <a:t>превращает</a:t>
            </a:r>
            <a:r>
              <a:rPr lang="en-US" dirty="0"/>
              <a:t> в </a:t>
            </a:r>
            <a:r>
              <a:rPr lang="en-US" dirty="0" err="1"/>
              <a:t>машинный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всю</a:t>
            </a:r>
            <a:r>
              <a:rPr lang="en-US" dirty="0"/>
              <a:t> </a:t>
            </a:r>
            <a:r>
              <a:rPr lang="en-US" dirty="0" err="1"/>
              <a:t>программу</a:t>
            </a:r>
            <a:r>
              <a:rPr lang="en-US" dirty="0"/>
              <a:t> </a:t>
            </a:r>
            <a:r>
              <a:rPr lang="en-US" dirty="0" err="1"/>
              <a:t>сразу</a:t>
            </a:r>
            <a:r>
              <a:rPr lang="en-US" dirty="0"/>
              <a:t>, а </a:t>
            </a:r>
            <a:r>
              <a:rPr lang="en-US" dirty="0" err="1"/>
              <a:t>построчно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 err="1"/>
              <a:t>Программы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Python </a:t>
            </a:r>
            <a:r>
              <a:rPr lang="en-US" dirty="0" err="1"/>
              <a:t>часто</a:t>
            </a:r>
            <a:r>
              <a:rPr lang="en-US" dirty="0"/>
              <a:t> </a:t>
            </a:r>
            <a:r>
              <a:rPr lang="en-US" dirty="0" err="1"/>
              <a:t>запускают</a:t>
            </a:r>
            <a:r>
              <a:rPr lang="en-US" dirty="0"/>
              <a:t> с </a:t>
            </a:r>
            <a:r>
              <a:rPr lang="en-US" dirty="0" err="1"/>
              <a:t>помощью</a:t>
            </a:r>
            <a:r>
              <a:rPr lang="en-US" dirty="0"/>
              <a:t> </a:t>
            </a:r>
            <a:r>
              <a:rPr lang="en-US" dirty="0" err="1"/>
              <a:t>интерпретатора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77" name="Google Shape;2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Интерпретатор</a:t>
            </a:r>
            <a:endParaRPr/>
          </a:p>
        </p:txBody>
      </p:sp>
      <p:sp>
        <p:nvSpPr>
          <p:cNvPr id="277" name="Google Shape;27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195DA6-F84E-45D6-A1B9-855965B4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88" y="1393823"/>
            <a:ext cx="10839450" cy="51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4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00" cy="1132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История Python</a:t>
            </a:r>
            <a:endParaRPr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291425" y="1614025"/>
            <a:ext cx="8781300" cy="41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10"/>
              <a:t>Язык программирования Python был создан в конце 1980-х и начале 1990-х годов Гвидо ван Россумом, нидерландским программистом. История его создания началась в декабре 1989 года, когда Гвидо ван Россум начал работать над новым языком программирования. Название "Python" происходит от уважения к комедийному шоу BBC под названием "Monty Python's Flying Circus".</a:t>
            </a:r>
            <a:endParaRPr sz="201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10"/>
              <a:t>Ван Россум стремился создать язык, который был бы простым в изучении и чтении кода, одновременно обладал мощными возможностями для решения задач. Он хотел создать язык, который был бы эффективным как для профессиональных разработчиков, так и для новичков в программировании.</a:t>
            </a:r>
            <a:endParaRPr sz="201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10"/>
              <a:t>Python вышел из первоначальной версии в феврале 1991 года. С тех пор он претерпел множество изменений и улучшений, став одним из самых популярных и востребованных языков программирования благодаря своей простоте, читаемости кода и разнообразным возможностям применения.</a:t>
            </a:r>
            <a:endParaRPr sz="2010"/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1200"/>
              </a:spcAft>
              <a:buSzPts val="523"/>
              <a:buNone/>
            </a:pPr>
            <a:endParaRPr sz="2210"/>
          </a:p>
        </p:txBody>
      </p:sp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5400" y="1557350"/>
            <a:ext cx="1858425" cy="23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Sho-Template06">
      <a:dk1>
        <a:srgbClr val="000000"/>
      </a:dk1>
      <a:lt1>
        <a:srgbClr val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842</Words>
  <Application>Microsoft Office PowerPoint</Application>
  <PresentationFormat>Широкоэкранный</PresentationFormat>
  <Paragraphs>153</Paragraphs>
  <Slides>29</Slides>
  <Notes>14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Yandex Sans Text Light</vt:lpstr>
      <vt:lpstr>Open Sans</vt:lpstr>
      <vt:lpstr>Courier New</vt:lpstr>
      <vt:lpstr>Calibri</vt:lpstr>
      <vt:lpstr>Arial</vt:lpstr>
      <vt:lpstr>Gill Sans</vt:lpstr>
      <vt:lpstr>Custom Design</vt:lpstr>
      <vt:lpstr>Document</vt:lpstr>
      <vt:lpstr>Знакомство с Python</vt:lpstr>
      <vt:lpstr>О преподавателе</vt:lpstr>
      <vt:lpstr>Программирование</vt:lpstr>
      <vt:lpstr>Python</vt:lpstr>
      <vt:lpstr>Программа на Python</vt:lpstr>
      <vt:lpstr>Сравнение языков</vt:lpstr>
      <vt:lpstr>Интерпретатор</vt:lpstr>
      <vt:lpstr>Интерпретатор</vt:lpstr>
      <vt:lpstr>История Python</vt:lpstr>
      <vt:lpstr>Презентация PowerPoint</vt:lpstr>
      <vt:lpstr>Применение Python</vt:lpstr>
      <vt:lpstr>Применение Python</vt:lpstr>
      <vt:lpstr>Кто использует  Python</vt:lpstr>
      <vt:lpstr>Презентация PowerPoint</vt:lpstr>
      <vt:lpstr>Оператор присваивания. Типизация данных</vt:lpstr>
      <vt:lpstr>Оператор присваивания. Типизация данных</vt:lpstr>
      <vt:lpstr>Оператор присваивания. Типизация данных</vt:lpstr>
      <vt:lpstr>Оператор присваивания. Типизация данных</vt:lpstr>
      <vt:lpstr>Оператор присваивания. Типизация данных</vt:lpstr>
      <vt:lpstr>Оператор присваивания. Типизация данных</vt:lpstr>
      <vt:lpstr>Оператор присваивания. Типизация данных</vt:lpstr>
      <vt:lpstr>Оператор присваивания. Типизация данных</vt:lpstr>
      <vt:lpstr>Оператор присваивания. Типизация данных</vt:lpstr>
      <vt:lpstr>Неизменяемые типы данных: int, float, str, bool</vt:lpstr>
      <vt:lpstr>1.2 Оператор присваивания. Типизация данных</vt:lpstr>
      <vt:lpstr>Математические операции</vt:lpstr>
      <vt:lpstr>1.3 Математические операции</vt:lpstr>
      <vt:lpstr>Введение в строки. Ввод-вывод данных. Преобразование строк в числа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Знакомство с Python</dc:title>
  <dc:creator>user</dc:creator>
  <cp:lastModifiedBy>user</cp:lastModifiedBy>
  <cp:revision>9</cp:revision>
  <dcterms:modified xsi:type="dcterms:W3CDTF">2025-07-21T18:09:50Z</dcterms:modified>
</cp:coreProperties>
</file>